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9" r:id="rId3"/>
    <p:sldId id="278" r:id="rId4"/>
    <p:sldId id="279" r:id="rId5"/>
    <p:sldId id="280" r:id="rId6"/>
    <p:sldId id="294" r:id="rId7"/>
    <p:sldId id="281" r:id="rId8"/>
    <p:sldId id="282" r:id="rId9"/>
    <p:sldId id="265" r:id="rId10"/>
    <p:sldId id="266" r:id="rId11"/>
    <p:sldId id="283" r:id="rId12"/>
    <p:sldId id="268" r:id="rId13"/>
    <p:sldId id="285" r:id="rId14"/>
    <p:sldId id="273" r:id="rId15"/>
    <p:sldId id="276" r:id="rId16"/>
    <p:sldId id="286" r:id="rId17"/>
    <p:sldId id="284" r:id="rId18"/>
    <p:sldId id="287" r:id="rId19"/>
    <p:sldId id="288" r:id="rId20"/>
    <p:sldId id="270" r:id="rId21"/>
    <p:sldId id="289" r:id="rId22"/>
    <p:sldId id="290" r:id="rId23"/>
    <p:sldId id="271" r:id="rId24"/>
    <p:sldId id="291" r:id="rId25"/>
    <p:sldId id="29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3" d="100"/>
          <a:sy n="93" d="100"/>
        </p:scale>
        <p:origin x="1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14"/>
    </p:cViewPr>
  </p:sorterViewPr>
  <p:notesViewPr>
    <p:cSldViewPr snapToGrid="0">
      <p:cViewPr varScale="1">
        <p:scale>
          <a:sx n="71" d="100"/>
          <a:sy n="71" d="100"/>
        </p:scale>
        <p:origin x="3163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292DD-DC7C-43F9-810A-60A3A0DF3C11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15C07-C597-436D-A9C0-D26F1165B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3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USNA: test flexible</a:t>
            </a:r>
          </a:p>
          <a:p>
            <a:r>
              <a:rPr lang="en-US" dirty="0"/>
              <a:t>    -- only super score math &amp;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483E93-9C1E-4C5D-9156-B11D85A3498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20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USAFA (1 Dec 23 – 15 Jan 24)</a:t>
            </a:r>
          </a:p>
          <a:p>
            <a:r>
              <a:rPr lang="en-US" dirty="0"/>
              <a:t>USNA (Dec 23 – 15 Apr 24)</a:t>
            </a:r>
          </a:p>
          <a:p>
            <a:r>
              <a:rPr lang="en-US" dirty="0"/>
              <a:t>USMA (1 Feb 24)</a:t>
            </a:r>
          </a:p>
          <a:p>
            <a:r>
              <a:rPr lang="en-US" dirty="0"/>
              <a:t>USCGA (1 Feb 24 – 1 Apr 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15C07-C597-436D-A9C0-D26F1165B8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66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1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1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4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3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2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8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9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5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ECD1-25AD-4B2A-B7C7-D4B7B858BFE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BC7CA-14E2-4EF8-BD0D-0038F61E1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9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scher.senate.gov/public/index.cfm/academy-nominations" TargetMode="External"/><Relationship Id="rId7" Type="http://schemas.openxmlformats.org/officeDocument/2006/relationships/hyperlink" Target="https://adriansmith.house.gov/services/military-academy-nominati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acon.house.gov/services/academy-nominations.htm" TargetMode="External"/><Relationship Id="rId5" Type="http://schemas.openxmlformats.org/officeDocument/2006/relationships/hyperlink" Target="https://flood.house.gov/services/military-academy-nominations" TargetMode="External"/><Relationship Id="rId4" Type="http://schemas.openxmlformats.org/officeDocument/2006/relationships/hyperlink" Target="https://www.ricketts.senate.gov/services/service-academy-nomination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sp9ETECF-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87C98-0EFB-42D1-8474-4154F4B39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980" y="1877734"/>
            <a:ext cx="7772400" cy="2387600"/>
          </a:xfrm>
        </p:spPr>
        <p:txBody>
          <a:bodyPr>
            <a:normAutofit/>
          </a:bodyPr>
          <a:lstStyle/>
          <a:p>
            <a:r>
              <a:rPr lang="en-US" sz="7200" b="1" dirty="0"/>
              <a:t>Service Academy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2FBB4-AC59-4287-A461-304963A85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74856"/>
            <a:ext cx="6858000" cy="1911694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Nebraska Congressional Delegation</a:t>
            </a:r>
          </a:p>
          <a:p>
            <a:endParaRPr lang="en-US" dirty="0"/>
          </a:p>
          <a:p>
            <a:r>
              <a:rPr lang="en-US" dirty="0"/>
              <a:t>15 Sep 24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F31BBAA3-09F4-4324-9FEE-5C88C5A494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2" y="73827"/>
            <a:ext cx="8945217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68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32BB9D6A-874D-446F-9281-8B794268576F}"/>
              </a:ext>
            </a:extLst>
          </p:cNvPr>
          <p:cNvSpPr txBox="1">
            <a:spLocks/>
          </p:cNvSpPr>
          <p:nvPr/>
        </p:nvSpPr>
        <p:spPr bwMode="auto">
          <a:xfrm>
            <a:off x="278295" y="1613453"/>
            <a:ext cx="8597347" cy="83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Nomination Package Tips II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2C4C1B63-E158-4A4C-886C-7266614DD78A}"/>
              </a:ext>
            </a:extLst>
          </p:cNvPr>
          <p:cNvSpPr txBox="1">
            <a:spLocks/>
          </p:cNvSpPr>
          <p:nvPr/>
        </p:nvSpPr>
        <p:spPr bwMode="auto">
          <a:xfrm>
            <a:off x="397565" y="2246244"/>
            <a:ext cx="8468139" cy="45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–"/>
            </a:pPr>
            <a:r>
              <a:rPr lang="en-US" sz="1900" b="1" dirty="0"/>
              <a:t>Essay</a:t>
            </a:r>
          </a:p>
          <a:p>
            <a:pPr lvl="1"/>
            <a:r>
              <a:rPr lang="en-US" sz="1900" b="1" dirty="0"/>
              <a:t>Use consistent, easy to follow format</a:t>
            </a:r>
          </a:p>
          <a:p>
            <a:pPr lvl="1"/>
            <a:r>
              <a:rPr lang="en-US" sz="1900" b="1" dirty="0"/>
              <a:t>Logical, lucid, creative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sz="1900" b="1" dirty="0"/>
              <a:t>ACT/SAT Scores</a:t>
            </a:r>
          </a:p>
          <a:p>
            <a:pPr lvl="1"/>
            <a:r>
              <a:rPr lang="en-US" sz="1900" b="1" dirty="0">
                <a:solidFill>
                  <a:srgbClr val="FF0000"/>
                </a:solidFill>
              </a:rPr>
              <a:t>ACT/SAT Scores are accepted up to the time of the interviews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sz="1900" b="1" dirty="0"/>
              <a:t>High School transcript with class ranking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sz="1900" b="1" dirty="0"/>
              <a:t>Letters of reference (3)</a:t>
            </a:r>
          </a:p>
          <a:p>
            <a:pPr lvl="1"/>
            <a:r>
              <a:rPr lang="en-US" sz="1900" b="1" dirty="0"/>
              <a:t>Use people who know you well and can speak to character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en-US" sz="1900" b="1" dirty="0"/>
              <a:t>Elected officials and celebrities only work if they know you personally</a:t>
            </a:r>
          </a:p>
          <a:p>
            <a:pPr lvl="1"/>
            <a:r>
              <a:rPr lang="en-US" sz="1900" b="1" dirty="0"/>
              <a:t>Variety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en-US" sz="1900" b="1" dirty="0"/>
              <a:t>School Counselors, friends with military experience, bosses</a:t>
            </a:r>
          </a:p>
          <a:p>
            <a:pPr lvl="1"/>
            <a:r>
              <a:rPr lang="en-US" sz="1900" b="1" dirty="0"/>
              <a:t>References should discuss character, integrity, reliability and explain their association with you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87937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AE1B1E10-0A4C-418A-9A6F-DBEFFC14640D}"/>
              </a:ext>
            </a:extLst>
          </p:cNvPr>
          <p:cNvSpPr txBox="1">
            <a:spLocks/>
          </p:cNvSpPr>
          <p:nvPr/>
        </p:nvSpPr>
        <p:spPr bwMode="auto">
          <a:xfrm>
            <a:off x="273326" y="1709531"/>
            <a:ext cx="8597347" cy="83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Interview Tips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9F54EBA-2B0D-4001-B837-98E98B248DC9}"/>
              </a:ext>
            </a:extLst>
          </p:cNvPr>
          <p:cNvSpPr txBox="1">
            <a:spLocks/>
          </p:cNvSpPr>
          <p:nvPr/>
        </p:nvSpPr>
        <p:spPr bwMode="auto">
          <a:xfrm>
            <a:off x="705677" y="2590800"/>
            <a:ext cx="8169965" cy="4018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–"/>
            </a:pPr>
            <a:r>
              <a:rPr lang="en-US" sz="2000" b="1" dirty="0"/>
              <a:t>DRESS FOR THE OCCASION (but look natural)</a:t>
            </a:r>
          </a:p>
          <a:p>
            <a:pPr lvl="1"/>
            <a:r>
              <a:rPr lang="en-US" sz="2000" b="1" u="sng" dirty="0"/>
              <a:t>Men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en-US" b="1" dirty="0"/>
              <a:t>Properly fitted coat and tied tie, shined shoes, hair neat and combed, socks that match, clean shaven</a:t>
            </a:r>
          </a:p>
          <a:p>
            <a:pPr lvl="1"/>
            <a:r>
              <a:rPr lang="en-US" sz="2000" b="1" u="sng" dirty="0"/>
              <a:t>Women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en-US" b="1" dirty="0"/>
              <a:t>Modest business-type clothing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sz="2000" b="1" dirty="0"/>
              <a:t>Practice, practice, practice</a:t>
            </a:r>
          </a:p>
          <a:p>
            <a:pPr lvl="1"/>
            <a:r>
              <a:rPr lang="en-US" sz="2000" b="1" dirty="0"/>
              <a:t>Practice with teachers and friends, have mock interview sessions</a:t>
            </a:r>
          </a:p>
          <a:p>
            <a:pPr lvl="1"/>
            <a:r>
              <a:rPr lang="en-US" sz="2000" b="1" dirty="0"/>
              <a:t>Work to keep answers brief but informational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sz="2000" b="1" dirty="0"/>
              <a:t>What points do you want to make about yourself?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CF8AF5-3042-30A3-087B-CF9ABBBB2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63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25D86A8A-5CEB-425A-BD1A-594605EBF2F3}"/>
              </a:ext>
            </a:extLst>
          </p:cNvPr>
          <p:cNvSpPr txBox="1">
            <a:spLocks/>
          </p:cNvSpPr>
          <p:nvPr/>
        </p:nvSpPr>
        <p:spPr bwMode="auto">
          <a:xfrm>
            <a:off x="457200" y="1658938"/>
            <a:ext cx="8229600" cy="91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Final Tips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	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8353499-55A5-4B4A-87FD-F317DFC32527}"/>
              </a:ext>
            </a:extLst>
          </p:cNvPr>
          <p:cNvSpPr txBox="1">
            <a:spLocks/>
          </p:cNvSpPr>
          <p:nvPr/>
        </p:nvSpPr>
        <p:spPr bwMode="auto">
          <a:xfrm>
            <a:off x="460161" y="2540001"/>
            <a:ext cx="8308285" cy="3641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Seek nominations from all potential sources (minimum 3)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U.S. Senators Fischer and Ricketts, </a:t>
            </a:r>
            <a:r>
              <a:rPr lang="en-US" sz="2400" b="1" dirty="0">
                <a:solidFill>
                  <a:sysClr val="windowText" lastClr="000000"/>
                </a:solidFill>
                <a:latin typeface="Calibri"/>
              </a:rPr>
              <a:t>Congressman (District)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Presidential, vice-presidential, etc.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Rank your academy preferences (don’t lock in on one)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 early to the academies </a:t>
            </a:r>
          </a:p>
          <a:p>
            <a:pPr lvl="1" defTabSz="914400" eaLnBrk="1" hangingPunct="1">
              <a:buFont typeface="Arial" panose="020B0604020202020204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medical and physical testing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Potential for early selection  (Letter of Assurance)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a back up plan </a:t>
            </a:r>
          </a:p>
          <a:p>
            <a:pPr lvl="1" defTabSz="914400" eaLnBrk="1" hangingPunct="1">
              <a:buFont typeface="Arial" panose="020B0604020202020204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ROTC, enlist, National Guard, re-apply next year, etc.</a:t>
            </a:r>
          </a:p>
        </p:txBody>
      </p:sp>
    </p:spTree>
    <p:extLst>
      <p:ext uri="{BB962C8B-B14F-4D97-AF65-F5344CB8AC3E}">
        <p14:creationId xmlns:p14="http://schemas.microsoft.com/office/powerpoint/2010/main" val="4219109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A57CE223-920F-451A-9868-ABD3233864AD}"/>
              </a:ext>
            </a:extLst>
          </p:cNvPr>
          <p:cNvSpPr txBox="1">
            <a:spLocks/>
          </p:cNvSpPr>
          <p:nvPr/>
        </p:nvSpPr>
        <p:spPr bwMode="auto">
          <a:xfrm>
            <a:off x="457200" y="15954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Nebraska Congressional Delegation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D1B851-7B4C-4109-8240-3154BD7ADD7A}"/>
              </a:ext>
            </a:extLst>
          </p:cNvPr>
          <p:cNvSpPr txBox="1">
            <a:spLocks/>
          </p:cNvSpPr>
          <p:nvPr/>
        </p:nvSpPr>
        <p:spPr bwMode="auto">
          <a:xfrm>
            <a:off x="-318499" y="2387285"/>
            <a:ext cx="9463199" cy="448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defTabSz="914400" eaLnBrk="1" hangingPunct="1">
              <a:buFontTx/>
              <a:buChar char="‒"/>
              <a:defRPr/>
            </a:pPr>
            <a:r>
              <a:rPr lang="en-US" sz="2000" b="1" dirty="0">
                <a:solidFill>
                  <a:sysClr val="windowText" lastClr="000000"/>
                </a:solidFill>
              </a:rPr>
              <a:t>Sen Fischer: </a:t>
            </a:r>
            <a:r>
              <a:rPr lang="en-US" sz="1800" b="1" dirty="0">
                <a:solidFill>
                  <a:sysClr val="windowText" lastClr="000000"/>
                </a:solidFill>
                <a:hlinkClick r:id="rId3"/>
              </a:rPr>
              <a:t>fischer.senate.gov/public/index.cfm/academy-nominations</a:t>
            </a:r>
            <a:endParaRPr lang="en-US" sz="1800" b="1" dirty="0">
              <a:solidFill>
                <a:sysClr val="windowText" lastClr="000000"/>
              </a:solidFill>
            </a:endParaRPr>
          </a:p>
          <a:p>
            <a:pPr lvl="2" defTabSz="914400" eaLnBrk="1" hangingPunct="1">
              <a:defRPr/>
            </a:pPr>
            <a:r>
              <a:rPr lang="en-US" sz="2000" b="1" dirty="0">
                <a:solidFill>
                  <a:sysClr val="windowText" lastClr="000000"/>
                </a:solidFill>
              </a:rPr>
              <a:t>Kevin Huebert: 402-391-3411</a:t>
            </a:r>
          </a:p>
          <a:p>
            <a:pPr lvl="1" defTabSz="914400" eaLnBrk="1" hangingPunct="1">
              <a:buFontTx/>
              <a:buChar char="‒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Sen Ricketts: </a:t>
            </a:r>
            <a:r>
              <a:rPr lang="en-US" sz="1800" b="1" dirty="0">
                <a:solidFill>
                  <a:sysClr val="windowText" lastClr="000000"/>
                </a:solidFill>
                <a:hlinkClick r:id="rId4"/>
              </a:rPr>
              <a:t>https://www.ricketts.senate.gov/services/service-academy-nominations</a:t>
            </a:r>
            <a:endParaRPr lang="en-US" sz="1800" b="1" dirty="0">
              <a:solidFill>
                <a:sysClr val="windowText" lastClr="000000"/>
              </a:solidFill>
            </a:endParaRPr>
          </a:p>
          <a:p>
            <a:pPr lvl="2" defTabSz="914400" eaLnBrk="1" hangingPunct="1"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Andrew Cookston: 402-476-1400</a:t>
            </a:r>
          </a:p>
          <a:p>
            <a:pPr lvl="1" defTabSz="914400" eaLnBrk="1" hangingPunct="1">
              <a:buFontTx/>
              <a:buChar char="‒"/>
              <a:defRPr/>
            </a:pPr>
            <a:r>
              <a:rPr lang="en-US" sz="2000" b="1" dirty="0">
                <a:solidFill>
                  <a:sysClr val="windowText" lastClr="000000"/>
                </a:solidFill>
              </a:rPr>
              <a:t>Rep Flood (District 1): </a:t>
            </a:r>
            <a:r>
              <a:rPr lang="en-US" sz="1800" b="1" dirty="0">
                <a:solidFill>
                  <a:sysClr val="windowText" lastClr="000000"/>
                </a:solidFill>
                <a:hlinkClick r:id="rId5"/>
              </a:rPr>
              <a:t>flood.house.gov/services/military-academy-nominations</a:t>
            </a:r>
            <a:endParaRPr lang="en-US" sz="1800" b="1" dirty="0">
              <a:solidFill>
                <a:sysClr val="windowText" lastClr="000000"/>
              </a:solidFill>
            </a:endParaRPr>
          </a:p>
          <a:p>
            <a:pPr lvl="2" defTabSz="914400" eaLnBrk="1" hangingPunct="1">
              <a:defRPr/>
            </a:pPr>
            <a:r>
              <a:rPr lang="en-US" sz="2000" b="1" dirty="0">
                <a:solidFill>
                  <a:sysClr val="windowText" lastClr="000000"/>
                </a:solidFill>
              </a:rPr>
              <a:t>Kim Kwapnioski: 202-834-2780</a:t>
            </a:r>
          </a:p>
          <a:p>
            <a:pPr lvl="1" defTabSz="914400" eaLnBrk="1" hangingPunct="1">
              <a:buFontTx/>
              <a:buChar char="‒"/>
              <a:defRPr/>
            </a:pPr>
            <a:r>
              <a:rPr lang="en-US" sz="2000" b="1" dirty="0">
                <a:solidFill>
                  <a:sysClr val="windowText" lastClr="000000"/>
                </a:solidFill>
              </a:rPr>
              <a:t>Rep Bacon (District 2): </a:t>
            </a:r>
            <a:r>
              <a:rPr lang="en-US" sz="1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bacon.house.gov/services/academy-nominations.htm</a:t>
            </a:r>
            <a:endParaRPr lang="en-US" sz="1800" b="1" dirty="0">
              <a:solidFill>
                <a:sysClr val="windowText" lastClr="000000"/>
              </a:solidFill>
            </a:endParaRPr>
          </a:p>
          <a:p>
            <a:pPr lvl="2" defTabSz="914400" eaLnBrk="1" hangingPunct="1">
              <a:defRPr/>
            </a:pPr>
            <a:r>
              <a:rPr lang="en-US" sz="2000" b="1" dirty="0">
                <a:solidFill>
                  <a:sysClr val="windowText" lastClr="000000"/>
                </a:solidFill>
              </a:rPr>
              <a:t>Chris Garabrandt: 402-938-0300</a:t>
            </a:r>
            <a:endParaRPr lang="en-US" sz="1800" b="1" dirty="0">
              <a:solidFill>
                <a:sysClr val="windowText" lastClr="000000"/>
              </a:solidFill>
            </a:endParaRPr>
          </a:p>
          <a:p>
            <a:pPr lvl="1" defTabSz="914400" eaLnBrk="1" hangingPunct="1">
              <a:buFontTx/>
              <a:buChar char="‒"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Rep Smith (District 3):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  <a:hlinkClick r:id="rId7"/>
              </a:rPr>
              <a:t>adriansmith.house.gov/services/military-academy-nominations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lvl="2" defTabSz="914400" eaLnBrk="1" hangingPunct="1">
              <a:defRPr/>
            </a:pPr>
            <a:r>
              <a:rPr lang="en-US" sz="2000" b="1" dirty="0">
                <a:solidFill>
                  <a:sysClr val="windowText" lastClr="000000"/>
                </a:solidFill>
              </a:rPr>
              <a:t>Michael Bogner: 308-384-3900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671755-8ADA-43FE-6CD2-CCC15790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05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D42E09BC-661A-43E3-B61D-6A61670768A6}"/>
              </a:ext>
            </a:extLst>
          </p:cNvPr>
          <p:cNvSpPr txBox="1">
            <a:spLocks/>
          </p:cNvSpPr>
          <p:nvPr/>
        </p:nvSpPr>
        <p:spPr bwMode="auto">
          <a:xfrm>
            <a:off x="490330" y="1692965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Alternatives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CBD188-088D-45D6-8CE4-BC6CB8ED38E3}"/>
              </a:ext>
            </a:extLst>
          </p:cNvPr>
          <p:cNvSpPr txBox="1">
            <a:spLocks/>
          </p:cNvSpPr>
          <p:nvPr/>
        </p:nvSpPr>
        <p:spPr bwMode="auto">
          <a:xfrm>
            <a:off x="549965" y="2713727"/>
            <a:ext cx="8169965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Prep Schools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Automatically considered by academies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Foundation Scholarship programs</a:t>
            </a:r>
          </a:p>
          <a:p>
            <a:pPr lvl="1" defTabSz="914400" eaLnBrk="1" hangingPunct="1">
              <a:buFont typeface="Arial" panose="020B0604020202020204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Georgia Military College, Marion Military Institute, New Mexico Military Institute, Northwestern Preparatory School, Randolph-Macon Academy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 again after starting college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Enlist and seek a nomination</a:t>
            </a:r>
          </a:p>
        </p:txBody>
      </p:sp>
    </p:spTree>
    <p:extLst>
      <p:ext uri="{BB962C8B-B14F-4D97-AF65-F5344CB8AC3E}">
        <p14:creationId xmlns:p14="http://schemas.microsoft.com/office/powerpoint/2010/main" val="2137536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A57CE223-920F-451A-9868-ABD3233864AD}"/>
              </a:ext>
            </a:extLst>
          </p:cNvPr>
          <p:cNvSpPr txBox="1">
            <a:spLocks/>
          </p:cNvSpPr>
          <p:nvPr/>
        </p:nvSpPr>
        <p:spPr bwMode="auto">
          <a:xfrm>
            <a:off x="457200" y="15954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General Advice for High School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D1B851-7B4C-4109-8240-3154BD7ADD7A}"/>
              </a:ext>
            </a:extLst>
          </p:cNvPr>
          <p:cNvSpPr txBox="1">
            <a:spLocks/>
          </p:cNvSpPr>
          <p:nvPr/>
        </p:nvSpPr>
        <p:spPr bwMode="auto">
          <a:xfrm>
            <a:off x="337929" y="2554922"/>
            <a:ext cx="8594035" cy="394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key to candidacy at the Academy is simple: </a:t>
            </a:r>
          </a:p>
          <a:p>
            <a:pPr lvl="1" defTabSz="914400" eaLnBrk="1" hangingPunct="1">
              <a:buFont typeface="Calibri" panose="020F0502020204030204" pitchFamily="34" charset="0"/>
              <a:buChar char="–"/>
              <a:defRPr/>
            </a:pPr>
            <a:r>
              <a:rPr lang="en-US" sz="2000" b="1" dirty="0">
                <a:solidFill>
                  <a:sysClr val="windowText" lastClr="000000"/>
                </a:solidFill>
                <a:latin typeface="Calibri"/>
              </a:rPr>
              <a:t>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chieve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good grades in challenging college prep courses</a:t>
            </a:r>
          </a:p>
          <a:p>
            <a:pPr lvl="1" defTabSz="914400" eaLnBrk="1" hangingPunct="1">
              <a:buFont typeface="Calibri" panose="020F0502020204030204" pitchFamily="34" charset="0"/>
              <a:buChar char="–"/>
              <a:defRPr/>
            </a:pPr>
            <a:r>
              <a:rPr lang="en-US" sz="2000" b="1" dirty="0">
                <a:solidFill>
                  <a:sysClr val="windowText" lastClr="000000"/>
                </a:solidFill>
                <a:latin typeface="Calibri"/>
              </a:rPr>
              <a:t>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one your competitive spirit by participating in athletics</a:t>
            </a:r>
          </a:p>
          <a:p>
            <a:pPr lvl="1" defTabSz="914400" eaLnBrk="1" hangingPunct="1">
              <a:buFont typeface="Calibri" panose="020F0502020204030204" pitchFamily="34" charset="0"/>
              <a:buChar char="–"/>
              <a:defRPr/>
            </a:pPr>
            <a:r>
              <a:rPr lang="en-US" sz="2000" b="1" dirty="0">
                <a:solidFill>
                  <a:sysClr val="windowText" lastClr="000000"/>
                </a:solidFill>
                <a:latin typeface="Calibri"/>
              </a:rPr>
              <a:t>P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ractice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your leadership skills in clubs and serving your community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lang="en-US" sz="2400" b="1" dirty="0">
                <a:solidFill>
                  <a:sysClr val="windowText" lastClr="000000"/>
                </a:solidFill>
                <a:latin typeface="Calibri"/>
              </a:rPr>
              <a:t>L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ook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into the Naval Academy Summer STEM camp</a:t>
            </a:r>
            <a:r>
              <a:rPr lang="en-US" sz="2400" b="1" dirty="0">
                <a:solidFill>
                  <a:sysClr val="windowText" lastClr="000000"/>
                </a:solidFill>
                <a:latin typeface="Calibri"/>
              </a:rPr>
              <a:t>.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You may apply for STEM as a rising 9th, 10th, or 11th grader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B463C5-3EB2-2816-D9B2-91D8BE10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40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A57CE223-920F-451A-9868-ABD3233864AD}"/>
              </a:ext>
            </a:extLst>
          </p:cNvPr>
          <p:cNvSpPr txBox="1">
            <a:spLocks/>
          </p:cNvSpPr>
          <p:nvPr/>
        </p:nvSpPr>
        <p:spPr bwMode="auto">
          <a:xfrm>
            <a:off x="457200" y="15954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High School Academics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D1B851-7B4C-4109-8240-3154BD7ADD7A}"/>
              </a:ext>
            </a:extLst>
          </p:cNvPr>
          <p:cNvSpPr txBox="1">
            <a:spLocks/>
          </p:cNvSpPr>
          <p:nvPr/>
        </p:nvSpPr>
        <p:spPr bwMode="auto">
          <a:xfrm>
            <a:off x="377244" y="2330070"/>
            <a:ext cx="8594035" cy="428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Mathematics: four years of mathematics courses, including a strong foundation in geometry, algebra, and trigonometry. Courses in pre-calculus and calculus are also very valuable and are highly encouraged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Science: one year each of chemistry and physics, with lab if possible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English: four years of coursework with special attention to the study and practice of effective writing. Surveys of English and American literature are especially helpful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lang="en-US" sz="1800" b="1" dirty="0">
              <a:solidFill>
                <a:sysClr val="windowText" lastClr="00000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enhance your competitiveness, the following courses are also recommended:</a:t>
            </a:r>
          </a:p>
          <a:p>
            <a:pPr lvl="1" defTabSz="914400" eaLnBrk="1" hangingPunct="1">
              <a:buFont typeface="Calibri" panose="020F0502020204030204" pitchFamily="34" charset="0"/>
              <a:buChar char="–"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Foreign language: at least two years</a:t>
            </a:r>
          </a:p>
          <a:p>
            <a:pPr lvl="1" defTabSz="914400" eaLnBrk="1" hangingPunct="1">
              <a:buFont typeface="Calibri" panose="020F0502020204030204" pitchFamily="34" charset="0"/>
              <a:buChar char="–"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History: one year of U.S. history; full year of European or world history</a:t>
            </a:r>
          </a:p>
          <a:p>
            <a:pPr lvl="1" defTabSz="914400" eaLnBrk="1" hangingPunct="1">
              <a:buFont typeface="Calibri" panose="020F0502020204030204" pitchFamily="34" charset="0"/>
              <a:buChar char="–"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Introductory computer and typing courses </a:t>
            </a:r>
          </a:p>
          <a:p>
            <a:pPr lvl="1" defTabSz="914400" eaLnBrk="1" hangingPunct="1">
              <a:buFont typeface="Calibri" panose="020F0502020204030204" pitchFamily="34" charset="0"/>
              <a:buChar char="–"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defTabSz="914400" eaLnBrk="1" hangingPunct="1">
              <a:buFont typeface="Calibri" panose="020F0502020204030204" pitchFamily="34" charset="0"/>
              <a:buChar char="–"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Recommend Honors, Advanced Placement, and International Baccalaureate courses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02176C-DBEF-744B-65B1-E78660158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87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606630EE-391E-4AB3-8769-D85917C9C39C}"/>
              </a:ext>
            </a:extLst>
          </p:cNvPr>
          <p:cNvSpPr txBox="1">
            <a:spLocks/>
          </p:cNvSpPr>
          <p:nvPr/>
        </p:nvSpPr>
        <p:spPr bwMode="auto">
          <a:xfrm>
            <a:off x="457200" y="188662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Summer STEM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	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CDE2600-09DF-40FB-AF1F-9A08A5CCEC79}"/>
              </a:ext>
            </a:extLst>
          </p:cNvPr>
          <p:cNvSpPr txBox="1">
            <a:spLocks/>
          </p:cNvSpPr>
          <p:nvPr/>
        </p:nvSpPr>
        <p:spPr bwMode="auto">
          <a:xfrm>
            <a:off x="397565" y="2878138"/>
            <a:ext cx="8454335" cy="292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Attend during summer of </a:t>
            </a:r>
            <a:r>
              <a:rPr lang="en-US" b="1" dirty="0">
                <a:solidFill>
                  <a:sysClr val="windowText" lastClr="000000"/>
                </a:solidFill>
                <a:latin typeface="Calibri"/>
              </a:rPr>
              <a:t>rising Freshman thru Junior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year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 January of 8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grade –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grade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lang="en-US" b="1" dirty="0">
                <a:solidFill>
                  <a:sysClr val="windowText" lastClr="000000"/>
                </a:solidFill>
                <a:latin typeface="Calibri"/>
              </a:rPr>
              <a:t>Camps are 1 week long in June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Tuition and travel costs applicable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15C127-6561-0B7C-A5E7-92F033A9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42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A57CE223-920F-451A-9868-ABD3233864AD}"/>
              </a:ext>
            </a:extLst>
          </p:cNvPr>
          <p:cNvSpPr txBox="1">
            <a:spLocks/>
          </p:cNvSpPr>
          <p:nvPr/>
        </p:nvSpPr>
        <p:spPr bwMode="auto">
          <a:xfrm>
            <a:off x="457200" y="1848531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10</a:t>
            </a:r>
            <a:r>
              <a:rPr kumimoji="0" lang="en-US" sz="4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Grade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D1B851-7B4C-4109-8240-3154BD7ADD7A}"/>
              </a:ext>
            </a:extLst>
          </p:cNvPr>
          <p:cNvSpPr txBox="1">
            <a:spLocks/>
          </p:cNvSpPr>
          <p:nvPr/>
        </p:nvSpPr>
        <p:spPr bwMode="auto">
          <a:xfrm>
            <a:off x="397565" y="2858714"/>
            <a:ext cx="8360355" cy="2306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Continue focusing on your academics, extracurricular activities, leadership roles and take the PSAT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 for Summer STEM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Consider taking the ACT/SAT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460B89-FC45-6D95-A1E1-C1F2D87A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63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A57CE223-920F-451A-9868-ABD3233864AD}"/>
              </a:ext>
            </a:extLst>
          </p:cNvPr>
          <p:cNvSpPr txBox="1">
            <a:spLocks/>
          </p:cNvSpPr>
          <p:nvPr/>
        </p:nvSpPr>
        <p:spPr bwMode="auto">
          <a:xfrm>
            <a:off x="457200" y="1742395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11</a:t>
            </a:r>
            <a:r>
              <a:rPr kumimoji="0" lang="en-US" sz="4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Grade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D1B851-7B4C-4109-8240-3154BD7ADD7A}"/>
              </a:ext>
            </a:extLst>
          </p:cNvPr>
          <p:cNvSpPr txBox="1">
            <a:spLocks/>
          </p:cNvSpPr>
          <p:nvPr/>
        </p:nvSpPr>
        <p:spPr bwMode="auto">
          <a:xfrm>
            <a:off x="326445" y="2558823"/>
            <a:ext cx="8360355" cy="4160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Starting in December of your junior year (if not sooner): Take the ACT and SAT exams early and often. If you do not score well on one, take the other.  Super scoring is used*  Results are accepted as late as February of your application year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January-March: Complete Summer Seminar/Summer Leadership Experience applications (Air Force, Army, Navy)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April: Complete a preliminary application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Spring: Begin contacting the offices of your Representative and both US Senators to request a nomination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June (junior year) to February (senior year): Complete online applications, medical exam and candidate fitness assessment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7288A4-212F-A12D-18D4-8BF7EC1D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07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B43918A-B542-4A06-B49C-4A094CCB9AC4}"/>
              </a:ext>
            </a:extLst>
          </p:cNvPr>
          <p:cNvSpPr txBox="1"/>
          <p:nvPr/>
        </p:nvSpPr>
        <p:spPr>
          <a:xfrm>
            <a:off x="1" y="1845365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/>
              <a:t>Agenda</a:t>
            </a:r>
          </a:p>
          <a:p>
            <a:pPr lvl="2"/>
            <a:r>
              <a:rPr lang="en-US" sz="2400" b="1" dirty="0"/>
              <a:t>1300    Welcome</a:t>
            </a:r>
          </a:p>
          <a:p>
            <a:pPr lvl="2"/>
            <a:r>
              <a:rPr lang="en-US" sz="2400" b="1" dirty="0"/>
              <a:t>1305 	Service Academy Nomination Process Overview</a:t>
            </a:r>
          </a:p>
          <a:p>
            <a:pPr lvl="2"/>
            <a:r>
              <a:rPr lang="en-US" sz="2400" b="1" dirty="0"/>
              <a:t>	 	Congressional Interview Board &amp; General Guidance</a:t>
            </a:r>
          </a:p>
          <a:p>
            <a:pPr marL="1371600" lvl="2" indent="-457200">
              <a:buAutoNum type="arabicPlain" startAt="1350"/>
            </a:pPr>
            <a:r>
              <a:rPr lang="en-US" sz="2400" b="1" dirty="0"/>
              <a:t> 	Break</a:t>
            </a:r>
          </a:p>
          <a:p>
            <a:pPr lvl="2"/>
            <a:r>
              <a:rPr lang="en-US" sz="2400" b="1" dirty="0"/>
              <a:t>1400	Open Discussion/Questions</a:t>
            </a:r>
          </a:p>
          <a:p>
            <a:pPr lvl="2"/>
            <a:r>
              <a:rPr lang="en-US" sz="2400" b="1" dirty="0"/>
              <a:t>	       Service Academy Fair</a:t>
            </a:r>
          </a:p>
          <a:p>
            <a:pPr lvl="3"/>
            <a:r>
              <a:rPr lang="en-US" sz="2400" b="1" dirty="0"/>
              <a:t>       	Service Academy Reps </a:t>
            </a:r>
          </a:p>
          <a:p>
            <a:pPr lvl="2"/>
            <a:r>
              <a:rPr lang="en-US" sz="2400" b="1" dirty="0"/>
              <a:t>			Academy Alumni Associations</a:t>
            </a:r>
          </a:p>
          <a:p>
            <a:pPr lvl="2"/>
            <a:r>
              <a:rPr lang="en-US" sz="2400" b="1" dirty="0"/>
              <a:t>			NE Parents Association </a:t>
            </a:r>
          </a:p>
          <a:p>
            <a:pPr lvl="2"/>
            <a:r>
              <a:rPr lang="en-US" sz="2400" b="1" dirty="0"/>
              <a:t>1455 	Closing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96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606630EE-391E-4AB3-8769-D85917C9C39C}"/>
              </a:ext>
            </a:extLst>
          </p:cNvPr>
          <p:cNvSpPr txBox="1">
            <a:spLocks/>
          </p:cNvSpPr>
          <p:nvPr/>
        </p:nvSpPr>
        <p:spPr bwMode="auto">
          <a:xfrm>
            <a:off x="457200" y="1698851"/>
            <a:ext cx="8229600" cy="1666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Summer Seminar (USAFA &amp; USNA)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Summer Leadership Experience (USMA) Academy Introduction Mission (USCGA)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	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CDE2600-09DF-40FB-AF1F-9A08A5CCEC79}"/>
              </a:ext>
            </a:extLst>
          </p:cNvPr>
          <p:cNvSpPr txBox="1">
            <a:spLocks/>
          </p:cNvSpPr>
          <p:nvPr/>
        </p:nvSpPr>
        <p:spPr bwMode="auto">
          <a:xfrm>
            <a:off x="344832" y="3812043"/>
            <a:ext cx="8454335" cy="292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Attend during summer (June) between Junior </a:t>
            </a:r>
            <a:r>
              <a:rPr lang="en-US" sz="2400" b="1" dirty="0">
                <a:solidFill>
                  <a:sysClr val="windowText" lastClr="000000"/>
                </a:solidFill>
                <a:latin typeface="Calibri"/>
              </a:rPr>
              <a:t>and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Senior year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Get the academy experience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 mid-term of Junior year (Dec – Apr)</a:t>
            </a:r>
          </a:p>
          <a:p>
            <a:pPr lvl="1" defTabSz="914400" eaLnBrk="1" hangingPunct="1">
              <a:buFont typeface="Calibri" panose="020F0502020204030204" pitchFamily="34" charset="0"/>
              <a:buChar char="–"/>
              <a:defRPr/>
            </a:pPr>
            <a:r>
              <a:rPr lang="en-US" sz="2400" b="1" dirty="0">
                <a:solidFill>
                  <a:sysClr val="windowText" lastClr="000000"/>
                </a:solidFill>
                <a:latin typeface="Calibri"/>
              </a:rPr>
              <a:t>Check each academy admissions website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Tuition and travel costs applicable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19DDF8-F008-BA24-3E67-EF9FE4BD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721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A57CE223-920F-451A-9868-ABD3233864AD}"/>
              </a:ext>
            </a:extLst>
          </p:cNvPr>
          <p:cNvSpPr txBox="1">
            <a:spLocks/>
          </p:cNvSpPr>
          <p:nvPr/>
        </p:nvSpPr>
        <p:spPr bwMode="auto">
          <a:xfrm>
            <a:off x="457200" y="1783217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12</a:t>
            </a:r>
            <a:r>
              <a:rPr kumimoji="0" lang="en-US" sz="44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Grade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D1B851-7B4C-4109-8240-3154BD7ADD7A}"/>
              </a:ext>
            </a:extLst>
          </p:cNvPr>
          <p:cNvSpPr txBox="1">
            <a:spLocks/>
          </p:cNvSpPr>
          <p:nvPr/>
        </p:nvSpPr>
        <p:spPr bwMode="auto">
          <a:xfrm>
            <a:off x="397564" y="2603988"/>
            <a:ext cx="8169965" cy="4046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you have already entered 12th grade, please complete a preliminary application as soon as possible.  Be sure to manage your applications carefully, paying special attention to deadlines and package requirements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lang="en-US" sz="2400" b="1" dirty="0">
                <a:solidFill>
                  <a:sysClr val="windowText" lastClr="000000"/>
                </a:solidFill>
                <a:latin typeface="Calibri"/>
              </a:rPr>
              <a:t>Complete the nomination process, application process, medical exams, and candidate fitness assessment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endParaRPr lang="en-US" sz="2400" b="1" dirty="0">
              <a:solidFill>
                <a:sysClr val="windowText" lastClr="000000"/>
              </a:solidFill>
              <a:latin typeface="Calibri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Prepare yourself </a:t>
            </a:r>
            <a:r>
              <a:rPr lang="en-US" sz="2400" b="1" dirty="0">
                <a:solidFill>
                  <a:sysClr val="windowText" lastClr="000000"/>
                </a:solidFill>
                <a:latin typeface="Calibri"/>
              </a:rPr>
              <a:t>physically for your first summer (basic training)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EFDD4B-FD96-2D03-3E57-39D054C7D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62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2E7A2296-053E-4073-8192-125907E58836}"/>
              </a:ext>
            </a:extLst>
          </p:cNvPr>
          <p:cNvGraphicFramePr>
            <a:graphicFrameLocks/>
          </p:cNvGraphicFramePr>
          <p:nvPr/>
        </p:nvGraphicFramePr>
        <p:xfrm>
          <a:off x="914398" y="2665344"/>
          <a:ext cx="7474228" cy="3337560"/>
        </p:xfrm>
        <a:graphic>
          <a:graphicData uri="http://schemas.openxmlformats.org/drawingml/2006/table">
            <a:tbl>
              <a:tblPr firstRow="1" bandRow="1"/>
              <a:tblGrid>
                <a:gridCol w="1868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1016306505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USAFA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USMA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USNA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="1" dirty="0"/>
                        <a:t>ACT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="1" dirty="0"/>
                        <a:t>   English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29-34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28-33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26-32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="1" dirty="0"/>
                        <a:t>   Math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29-34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28-33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26-32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="1" dirty="0"/>
                        <a:t>   Science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29-34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28-33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26-32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="1" dirty="0"/>
                        <a:t>   Reading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29-34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28-33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26-32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="1" dirty="0"/>
                        <a:t>SAT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="1" dirty="0"/>
                        <a:t>   Verbal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590-730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600-700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600-700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b="1" dirty="0"/>
                        <a:t>   Math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618-760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600-740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b="1" dirty="0"/>
                        <a:t>600-720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233CB428-D5FE-4BE2-8E6B-7E7244E3DED0}"/>
              </a:ext>
            </a:extLst>
          </p:cNvPr>
          <p:cNvSpPr txBox="1">
            <a:spLocks/>
          </p:cNvSpPr>
          <p:nvPr/>
        </p:nvSpPr>
        <p:spPr bwMode="auto">
          <a:xfrm>
            <a:off x="419100" y="1655078"/>
            <a:ext cx="8229600" cy="788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2020-21 ACT/SAT Score Ranges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2F45B-88F6-4F95-29D7-BC8CE065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94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A57CE223-920F-451A-9868-ABD3233864AD}"/>
              </a:ext>
            </a:extLst>
          </p:cNvPr>
          <p:cNvSpPr txBox="1">
            <a:spLocks/>
          </p:cNvSpPr>
          <p:nvPr/>
        </p:nvSpPr>
        <p:spPr bwMode="auto">
          <a:xfrm>
            <a:off x="457200" y="15954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Resources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9D1B851-7B4C-4109-8240-3154BD7ADD7A}"/>
              </a:ext>
            </a:extLst>
          </p:cNvPr>
          <p:cNvSpPr txBox="1">
            <a:spLocks/>
          </p:cNvSpPr>
          <p:nvPr/>
        </p:nvSpPr>
        <p:spPr bwMode="auto">
          <a:xfrm>
            <a:off x="279506" y="2835965"/>
            <a:ext cx="859403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Academy Admissions Websites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Academy Liaison Officers / Blue &amp; Gold Officers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 School Counselors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anose="020F0502020204030204" pitchFamily="34" charset="0"/>
              <a:buChar char="–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Congressional delegation offices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FDC79B-CD8B-E9E8-D115-287F4021B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96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6A4C78D-3E01-40FC-850D-12D7392C5C2E}"/>
              </a:ext>
            </a:extLst>
          </p:cNvPr>
          <p:cNvSpPr/>
          <p:nvPr/>
        </p:nvSpPr>
        <p:spPr>
          <a:xfrm>
            <a:off x="2727440" y="3429000"/>
            <a:ext cx="33501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https://youtu.be/0sp9ETECF-c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A85D7D-275E-5EF1-4506-D658E4F7D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45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87C98-0EFB-42D1-8474-4154F4B39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980" y="1877734"/>
            <a:ext cx="7772400" cy="2387600"/>
          </a:xfrm>
        </p:spPr>
        <p:txBody>
          <a:bodyPr>
            <a:normAutofit/>
          </a:bodyPr>
          <a:lstStyle/>
          <a:p>
            <a:r>
              <a:rPr lang="en-US" sz="7200" b="1" dirty="0"/>
              <a:t>Service Academy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2FBB4-AC59-4287-A461-304963A85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74856"/>
            <a:ext cx="6858000" cy="1911694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Nebraska Congressional Delegation</a:t>
            </a:r>
          </a:p>
          <a:p>
            <a:endParaRPr lang="en-US" dirty="0"/>
          </a:p>
          <a:p>
            <a:r>
              <a:rPr lang="en-US" dirty="0"/>
              <a:t>15 Sep 24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F31BBAA3-09F4-4324-9FEE-5C88C5A494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2" y="73827"/>
            <a:ext cx="8945217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3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Arrow 4">
            <a:extLst>
              <a:ext uri="{FF2B5EF4-FFF2-40B4-BE49-F238E27FC236}">
                <a16:creationId xmlns:a16="http://schemas.microsoft.com/office/drawing/2014/main" id="{F224E442-6A39-4FD9-B5D7-1449051F515C}"/>
              </a:ext>
            </a:extLst>
          </p:cNvPr>
          <p:cNvSpPr/>
          <p:nvPr/>
        </p:nvSpPr>
        <p:spPr>
          <a:xfrm>
            <a:off x="1126431" y="2464901"/>
            <a:ext cx="4572000" cy="1676400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Academy Application Process (Academic,  </a:t>
            </a:r>
            <a:r>
              <a:rPr kumimoji="0" lang="en-US" sz="1800" b="0" i="0" u="sng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Medical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Leadership, </a:t>
            </a:r>
            <a:r>
              <a:rPr kumimoji="0" lang="en-US" sz="1800" b="0" i="0" u="sng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Physical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Character)</a:t>
            </a:r>
          </a:p>
        </p:txBody>
      </p:sp>
      <p:sp>
        <p:nvSpPr>
          <p:cNvPr id="22" name="Bent-Up Arrow 5">
            <a:extLst>
              <a:ext uri="{FF2B5EF4-FFF2-40B4-BE49-F238E27FC236}">
                <a16:creationId xmlns:a16="http://schemas.microsoft.com/office/drawing/2014/main" id="{2EA104E3-3A16-4C7C-8A74-64D6DBC298F6}"/>
              </a:ext>
            </a:extLst>
          </p:cNvPr>
          <p:cNvSpPr/>
          <p:nvPr/>
        </p:nvSpPr>
        <p:spPr>
          <a:xfrm>
            <a:off x="1278831" y="3760301"/>
            <a:ext cx="4876800" cy="1752600"/>
          </a:xfrm>
          <a:prstGeom prst="bentUpArrow">
            <a:avLst>
              <a:gd name="adj1" fmla="val 36765"/>
              <a:gd name="adj2" fmla="val 26535"/>
              <a:gd name="adj3" fmla="val 16816"/>
            </a:avLst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Nomination Process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(Academic, Leadership, Character)</a:t>
            </a:r>
          </a:p>
        </p:txBody>
      </p:sp>
      <p:sp>
        <p:nvSpPr>
          <p:cNvPr id="25" name="Right Arrow 8">
            <a:extLst>
              <a:ext uri="{FF2B5EF4-FFF2-40B4-BE49-F238E27FC236}">
                <a16:creationId xmlns:a16="http://schemas.microsoft.com/office/drawing/2014/main" id="{238C7C60-5A53-4489-A4B8-1DCDCDBA97E7}"/>
              </a:ext>
            </a:extLst>
          </p:cNvPr>
          <p:cNvSpPr/>
          <p:nvPr/>
        </p:nvSpPr>
        <p:spPr>
          <a:xfrm>
            <a:off x="5850831" y="2388701"/>
            <a:ext cx="2286000" cy="1752600"/>
          </a:xfrm>
          <a:prstGeom prst="right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Academy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Selection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BEFAEA-A464-5E4B-5DB5-08D62C54343E}"/>
              </a:ext>
            </a:extLst>
          </p:cNvPr>
          <p:cNvSpPr txBox="1"/>
          <p:nvPr/>
        </p:nvSpPr>
        <p:spPr>
          <a:xfrm>
            <a:off x="2989208" y="6033185"/>
            <a:ext cx="329147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All service academies emphasis: </a:t>
            </a:r>
          </a:p>
          <a:p>
            <a:pPr algn="ctr"/>
            <a:r>
              <a:rPr lang="en-US" dirty="0"/>
              <a:t>STEM-heavy academics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A5715-3E29-C9E9-C792-4A286914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2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11">
            <a:extLst>
              <a:ext uri="{FF2B5EF4-FFF2-40B4-BE49-F238E27FC236}">
                <a16:creationId xmlns:a16="http://schemas.microsoft.com/office/drawing/2014/main" id="{E2E5C96F-D17A-4C7C-9024-B5C18127C831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325769"/>
            <a:ext cx="6324600" cy="381000"/>
            <a:chOff x="1828800" y="1828800"/>
            <a:chExt cx="6324600" cy="381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841FAA21-5AE8-4306-A7A5-5D3B7DDEBC1D}"/>
                </a:ext>
              </a:extLst>
            </p:cNvPr>
            <p:cNvSpPr/>
            <p:nvPr/>
          </p:nvSpPr>
          <p:spPr>
            <a:xfrm>
              <a:off x="1828800" y="1828800"/>
              <a:ext cx="1600200" cy="3810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C80D605-23FC-4B93-BAAC-C70572BF3E42}"/>
                </a:ext>
              </a:extLst>
            </p:cNvPr>
            <p:cNvSpPr/>
            <p:nvPr/>
          </p:nvSpPr>
          <p:spPr>
            <a:xfrm>
              <a:off x="3429000" y="1828800"/>
              <a:ext cx="1600200" cy="3810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2FE6CC6-C87A-4BA4-8AD0-25F5D72EA0C8}"/>
                </a:ext>
              </a:extLst>
            </p:cNvPr>
            <p:cNvSpPr/>
            <p:nvPr/>
          </p:nvSpPr>
          <p:spPr>
            <a:xfrm>
              <a:off x="4953000" y="1828800"/>
              <a:ext cx="1600200" cy="3810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186BA37-00A5-4790-BA5A-93EF9054C3EA}"/>
                </a:ext>
              </a:extLst>
            </p:cNvPr>
            <p:cNvSpPr/>
            <p:nvPr/>
          </p:nvSpPr>
          <p:spPr>
            <a:xfrm>
              <a:off x="6553200" y="1828800"/>
              <a:ext cx="1600200" cy="38100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0" name="TextBox 12">
            <a:extLst>
              <a:ext uri="{FF2B5EF4-FFF2-40B4-BE49-F238E27FC236}">
                <a16:creationId xmlns:a16="http://schemas.microsoft.com/office/drawing/2014/main" id="{51825369-B984-43F3-9F5B-00E726AE4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325769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Calibri" panose="020F0502020204030204" pitchFamily="34" charset="0"/>
              </a:rPr>
              <a:t>CY</a:t>
            </a:r>
          </a:p>
        </p:txBody>
      </p:sp>
      <p:sp>
        <p:nvSpPr>
          <p:cNvPr id="61" name="Rectangle 13">
            <a:extLst>
              <a:ext uri="{FF2B5EF4-FFF2-40B4-BE49-F238E27FC236}">
                <a16:creationId xmlns:a16="http://schemas.microsoft.com/office/drawing/2014/main" id="{FC4B6A25-7636-4B72-8039-EBDA0848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325769"/>
            <a:ext cx="420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Calibri" panose="020F0502020204030204" pitchFamily="34" charset="0"/>
              </a:rPr>
              <a:t>CY</a:t>
            </a:r>
          </a:p>
        </p:txBody>
      </p:sp>
      <p:sp>
        <p:nvSpPr>
          <p:cNvPr id="62" name="Rectangle 14">
            <a:extLst>
              <a:ext uri="{FF2B5EF4-FFF2-40B4-BE49-F238E27FC236}">
                <a16:creationId xmlns:a16="http://schemas.microsoft.com/office/drawing/2014/main" id="{AF711FEA-7BCD-4E58-A30A-2BBE4FA7B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325769"/>
            <a:ext cx="420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Calibri" panose="020F0502020204030204" pitchFamily="34" charset="0"/>
              </a:rPr>
              <a:t>CY</a:t>
            </a:r>
          </a:p>
        </p:txBody>
      </p:sp>
      <p:sp>
        <p:nvSpPr>
          <p:cNvPr id="63" name="Rectangle 15">
            <a:extLst>
              <a:ext uri="{FF2B5EF4-FFF2-40B4-BE49-F238E27FC236}">
                <a16:creationId xmlns:a16="http://schemas.microsoft.com/office/drawing/2014/main" id="{62E29497-B6E5-4962-A0A9-38852705E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325769"/>
            <a:ext cx="420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Calibri" panose="020F0502020204030204" pitchFamily="34" charset="0"/>
              </a:rPr>
              <a:t>CY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B89B34E-422E-4AD6-A792-60A3D6CD5296}"/>
              </a:ext>
            </a:extLst>
          </p:cNvPr>
          <p:cNvSpPr/>
          <p:nvPr/>
        </p:nvSpPr>
        <p:spPr>
          <a:xfrm>
            <a:off x="2209800" y="2020969"/>
            <a:ext cx="1295400" cy="304800"/>
          </a:xfrm>
          <a:prstGeom prst="rect">
            <a:avLst/>
          </a:prstGeom>
          <a:solidFill>
            <a:srgbClr val="C0504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5" name="Group 33">
            <a:extLst>
              <a:ext uri="{FF2B5EF4-FFF2-40B4-BE49-F238E27FC236}">
                <a16:creationId xmlns:a16="http://schemas.microsoft.com/office/drawing/2014/main" id="{A555863F-1F02-4817-9412-7982862A62CC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020969"/>
            <a:ext cx="1295400" cy="369888"/>
            <a:chOff x="5638800" y="1524000"/>
            <a:chExt cx="1295400" cy="369332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847DC98-F01F-41C3-BA0A-4EDF57D8B6F2}"/>
                </a:ext>
              </a:extLst>
            </p:cNvPr>
            <p:cNvSpPr/>
            <p:nvPr/>
          </p:nvSpPr>
          <p:spPr>
            <a:xfrm>
              <a:off x="5638800" y="1524000"/>
              <a:ext cx="1295400" cy="304342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TextBox 20">
              <a:extLst>
                <a:ext uri="{FF2B5EF4-FFF2-40B4-BE49-F238E27FC236}">
                  <a16:creationId xmlns:a16="http://schemas.microsoft.com/office/drawing/2014/main" id="{274776B8-6145-429D-9111-4B14DF5CF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67400" y="1524000"/>
              <a:ext cx="7825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Arial" panose="020B0604020202020204" pitchFamily="34" charset="0"/>
                </a:rPr>
                <a:t>Senior</a:t>
              </a:r>
            </a:p>
          </p:txBody>
        </p:sp>
      </p:grpSp>
      <p:grpSp>
        <p:nvGrpSpPr>
          <p:cNvPr id="68" name="Group 34">
            <a:extLst>
              <a:ext uri="{FF2B5EF4-FFF2-40B4-BE49-F238E27FC236}">
                <a16:creationId xmlns:a16="http://schemas.microsoft.com/office/drawing/2014/main" id="{7775072A-1413-4986-8AF3-D07A3DBC5B29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2020969"/>
            <a:ext cx="1295400" cy="369888"/>
            <a:chOff x="3962400" y="1524000"/>
            <a:chExt cx="1295400" cy="369332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2A511E27-53F1-481B-BDDF-7988F4BBD707}"/>
                </a:ext>
              </a:extLst>
            </p:cNvPr>
            <p:cNvSpPr/>
            <p:nvPr/>
          </p:nvSpPr>
          <p:spPr>
            <a:xfrm>
              <a:off x="3962400" y="1524000"/>
              <a:ext cx="1295400" cy="304342"/>
            </a:xfrm>
            <a:prstGeom prst="rect">
              <a:avLst/>
            </a:prstGeom>
            <a:solidFill>
              <a:srgbClr val="C0504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" name="TextBox 21">
              <a:extLst>
                <a:ext uri="{FF2B5EF4-FFF2-40B4-BE49-F238E27FC236}">
                  <a16:creationId xmlns:a16="http://schemas.microsoft.com/office/drawing/2014/main" id="{E2008C95-B418-461C-92B3-76E54293BD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7200" y="1524000"/>
              <a:ext cx="7569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cs typeface="Arial" panose="020B0604020202020204" pitchFamily="34" charset="0"/>
                </a:rPr>
                <a:t>Junior</a:t>
              </a:r>
            </a:p>
          </p:txBody>
        </p:sp>
      </p:grpSp>
      <p:sp>
        <p:nvSpPr>
          <p:cNvPr id="71" name="TextBox 22">
            <a:extLst>
              <a:ext uri="{FF2B5EF4-FFF2-40B4-BE49-F238E27FC236}">
                <a16:creationId xmlns:a16="http://schemas.microsoft.com/office/drawing/2014/main" id="{7A767AF8-5EB8-49D9-BF21-A05595241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020969"/>
            <a:ext cx="714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white"/>
                </a:solidFill>
                <a:latin typeface="Calibri" panose="020F0502020204030204" pitchFamily="34" charset="0"/>
              </a:rPr>
              <a:t>Soph.</a:t>
            </a:r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068A4E8D-F652-4971-91B2-DFDA918AA158}"/>
              </a:ext>
            </a:extLst>
          </p:cNvPr>
          <p:cNvSpPr/>
          <p:nvPr/>
        </p:nvSpPr>
        <p:spPr>
          <a:xfrm>
            <a:off x="6781800" y="2706769"/>
            <a:ext cx="304800" cy="304800"/>
          </a:xfrm>
          <a:prstGeom prst="triangle">
            <a:avLst/>
          </a:prstGeom>
          <a:solidFill>
            <a:srgbClr val="C0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TextBox 24">
            <a:extLst>
              <a:ext uri="{FF2B5EF4-FFF2-40B4-BE49-F238E27FC236}">
                <a16:creationId xmlns:a16="http://schemas.microsoft.com/office/drawing/2014/main" id="{2565E108-7803-47AE-AECD-952DE5B82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686884"/>
            <a:ext cx="19770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anose="020F0502020204030204" pitchFamily="34" charset="0"/>
              </a:rPr>
              <a:t>Class of ‘29 reports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8B0830FA-48C4-4FE0-846E-FF5439952027}"/>
              </a:ext>
            </a:extLst>
          </p:cNvPr>
          <p:cNvSpPr/>
          <p:nvPr/>
        </p:nvSpPr>
        <p:spPr>
          <a:xfrm>
            <a:off x="6553200" y="3087769"/>
            <a:ext cx="304800" cy="304800"/>
          </a:xfrm>
          <a:prstGeom prst="triangle">
            <a:avLst/>
          </a:prstGeom>
          <a:solidFill>
            <a:srgbClr val="C0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A6B13870-9EB1-497F-A474-6C09F887F934}"/>
              </a:ext>
            </a:extLst>
          </p:cNvPr>
          <p:cNvSpPr/>
          <p:nvPr/>
        </p:nvSpPr>
        <p:spPr>
          <a:xfrm>
            <a:off x="5758068" y="3087769"/>
            <a:ext cx="304800" cy="304800"/>
          </a:xfrm>
          <a:prstGeom prst="triangle">
            <a:avLst/>
          </a:prstGeom>
          <a:solidFill>
            <a:srgbClr val="C0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E635E64-CD2B-465E-A004-208135091341}"/>
              </a:ext>
            </a:extLst>
          </p:cNvPr>
          <p:cNvCxnSpPr>
            <a:stCxn id="75" idx="5"/>
            <a:endCxn id="74" idx="1"/>
          </p:cNvCxnSpPr>
          <p:nvPr/>
        </p:nvCxnSpPr>
        <p:spPr>
          <a:xfrm>
            <a:off x="5986668" y="3240169"/>
            <a:ext cx="642732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77" name="TextBox 29">
            <a:extLst>
              <a:ext uri="{FF2B5EF4-FFF2-40B4-BE49-F238E27FC236}">
                <a16:creationId xmlns:a16="http://schemas.microsoft.com/office/drawing/2014/main" id="{10ADB718-B539-4C3C-9940-982FC4476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574" y="3067884"/>
            <a:ext cx="1154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alibri" panose="020F0502020204030204" pitchFamily="34" charset="0"/>
              </a:rPr>
              <a:t>Appointment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alibri" panose="020F0502020204030204" pitchFamily="34" charset="0"/>
              </a:rPr>
              <a:t>Offers made</a:t>
            </a:r>
          </a:p>
        </p:txBody>
      </p:sp>
      <p:sp>
        <p:nvSpPr>
          <p:cNvPr id="78" name="TextBox 31">
            <a:extLst>
              <a:ext uri="{FF2B5EF4-FFF2-40B4-BE49-F238E27FC236}">
                <a16:creationId xmlns:a16="http://schemas.microsoft.com/office/drawing/2014/main" id="{98BBAA66-C678-4B12-A497-9D237B1AF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925969"/>
            <a:ext cx="2232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anose="020F0502020204030204" pitchFamily="34" charset="0"/>
              </a:rPr>
              <a:t>Nominations announced</a:t>
            </a:r>
          </a:p>
        </p:txBody>
      </p:sp>
      <p:sp>
        <p:nvSpPr>
          <p:cNvPr id="79" name="TextBox 37">
            <a:extLst>
              <a:ext uri="{FF2B5EF4-FFF2-40B4-BE49-F238E27FC236}">
                <a16:creationId xmlns:a16="http://schemas.microsoft.com/office/drawing/2014/main" id="{9EBA4B5B-AD99-44C8-B6DF-81D9675F3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990" y="4432864"/>
            <a:ext cx="12182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Calibri" panose="020F0502020204030204" pitchFamily="34" charset="0"/>
              </a:rPr>
              <a:t>(Nov timeframe)</a:t>
            </a:r>
          </a:p>
        </p:txBody>
      </p:sp>
      <p:sp>
        <p:nvSpPr>
          <p:cNvPr id="80" name="TextBox 40">
            <a:extLst>
              <a:ext uri="{FF2B5EF4-FFF2-40B4-BE49-F238E27FC236}">
                <a16:creationId xmlns:a16="http://schemas.microsoft.com/office/drawing/2014/main" id="{A927CEEE-FEE2-4778-8BD7-C9D8813D3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890064"/>
            <a:ext cx="18110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Calibri" panose="020F0502020204030204" pitchFamily="34" charset="0"/>
              </a:rPr>
              <a:t>(Oct or by office deadline)</a:t>
            </a:r>
          </a:p>
        </p:txBody>
      </p:sp>
      <p:grpSp>
        <p:nvGrpSpPr>
          <p:cNvPr id="81" name="Group 71">
            <a:extLst>
              <a:ext uri="{FF2B5EF4-FFF2-40B4-BE49-F238E27FC236}">
                <a16:creationId xmlns:a16="http://schemas.microsoft.com/office/drawing/2014/main" id="{1E05ABA2-7293-4FBC-98EF-20C3C801BA7B}"/>
              </a:ext>
            </a:extLst>
          </p:cNvPr>
          <p:cNvGrpSpPr>
            <a:grpSpLocks/>
          </p:cNvGrpSpPr>
          <p:nvPr/>
        </p:nvGrpSpPr>
        <p:grpSpPr bwMode="auto">
          <a:xfrm>
            <a:off x="1665505" y="3544962"/>
            <a:ext cx="4658235" cy="338554"/>
            <a:chOff x="1817905" y="4876800"/>
            <a:chExt cx="4658235" cy="338971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F065EAF4-072C-4E3D-9012-599306069423}"/>
                </a:ext>
              </a:extLst>
            </p:cNvPr>
            <p:cNvCxnSpPr>
              <a:stCxn id="84" idx="5"/>
              <a:endCxn id="83" idx="1"/>
            </p:cNvCxnSpPr>
            <p:nvPr/>
          </p:nvCxnSpPr>
          <p:spPr>
            <a:xfrm>
              <a:off x="5060903" y="5029388"/>
              <a:ext cx="1186637" cy="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5C15089E-E771-4272-B7E4-4BAD1E2014AD}"/>
                </a:ext>
              </a:extLst>
            </p:cNvPr>
            <p:cNvSpPr/>
            <p:nvPr/>
          </p:nvSpPr>
          <p:spPr>
            <a:xfrm>
              <a:off x="6171340" y="4876800"/>
              <a:ext cx="304800" cy="305175"/>
            </a:xfrm>
            <a:prstGeom prst="triangle">
              <a:avLst/>
            </a:prstGeom>
            <a:solidFill>
              <a:srgbClr val="C0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B290B68A-F3F6-49BC-B6A6-52711419EA9D}"/>
                </a:ext>
              </a:extLst>
            </p:cNvPr>
            <p:cNvSpPr/>
            <p:nvPr/>
          </p:nvSpPr>
          <p:spPr>
            <a:xfrm>
              <a:off x="4832303" y="4876800"/>
              <a:ext cx="304800" cy="305175"/>
            </a:xfrm>
            <a:prstGeom prst="triangle">
              <a:avLst/>
            </a:prstGeom>
            <a:solidFill>
              <a:srgbClr val="C0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5" name="TextBox 51">
              <a:extLst>
                <a:ext uri="{FF2B5EF4-FFF2-40B4-BE49-F238E27FC236}">
                  <a16:creationId xmlns:a16="http://schemas.microsoft.com/office/drawing/2014/main" id="{EE40F2AC-A12A-4248-91A7-986508006C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7905" y="4876800"/>
              <a:ext cx="3031599" cy="338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 pitchFamily="34" charset="0"/>
                  <a:cs typeface="Arial" panose="020B0604020202020204" pitchFamily="34" charset="0"/>
                </a:rPr>
                <a:t>Apply to the academies (Mar/Apr)</a:t>
              </a:r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01C16D05-207B-4020-A5E0-36AF3CEF7268}"/>
              </a:ext>
            </a:extLst>
          </p:cNvPr>
          <p:cNvCxnSpPr/>
          <p:nvPr/>
        </p:nvCxnSpPr>
        <p:spPr>
          <a:xfrm flipH="1">
            <a:off x="5603493" y="1969308"/>
            <a:ext cx="9525" cy="4448175"/>
          </a:xfrm>
          <a:prstGeom prst="line">
            <a:avLst/>
          </a:prstGeom>
          <a:noFill/>
          <a:ln w="15875" cap="flat" cmpd="sng" algn="ctr">
            <a:solidFill>
              <a:srgbClr val="00B0F0"/>
            </a:solidFill>
            <a:prstDash val="sysDash"/>
          </a:ln>
          <a:effectLst/>
        </p:spPr>
      </p:cxnSp>
      <p:sp>
        <p:nvSpPr>
          <p:cNvPr id="87" name="TextBox 55">
            <a:extLst>
              <a:ext uri="{FF2B5EF4-FFF2-40B4-BE49-F238E27FC236}">
                <a16:creationId xmlns:a16="http://schemas.microsoft.com/office/drawing/2014/main" id="{E3726A93-503B-499A-A2FC-77905BCDE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528" y="1578554"/>
            <a:ext cx="7804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Calibri" panose="020F0502020204030204" pitchFamily="34" charset="0"/>
              </a:rPr>
              <a:t>Now</a:t>
            </a:r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A4246FCA-88B3-4BB1-95A4-AFB9502C3716}"/>
              </a:ext>
            </a:extLst>
          </p:cNvPr>
          <p:cNvSpPr/>
          <p:nvPr/>
        </p:nvSpPr>
        <p:spPr>
          <a:xfrm>
            <a:off x="5090884" y="5907169"/>
            <a:ext cx="304800" cy="304800"/>
          </a:xfrm>
          <a:prstGeom prst="triangle">
            <a:avLst/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TextBox 57">
            <a:extLst>
              <a:ext uri="{FF2B5EF4-FFF2-40B4-BE49-F238E27FC236}">
                <a16:creationId xmlns:a16="http://schemas.microsoft.com/office/drawing/2014/main" id="{8B50FE84-9F9E-4575-A94C-4E1D8750E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897230"/>
            <a:ext cx="1681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anose="020F0502020204030204" pitchFamily="34" charset="0"/>
              </a:rPr>
              <a:t>Summer seminars</a:t>
            </a:r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2018968C-358A-4556-A024-3A10E2177479}"/>
              </a:ext>
            </a:extLst>
          </p:cNvPr>
          <p:cNvSpPr/>
          <p:nvPr/>
        </p:nvSpPr>
        <p:spPr>
          <a:xfrm>
            <a:off x="4334836" y="5907169"/>
            <a:ext cx="304800" cy="304800"/>
          </a:xfrm>
          <a:prstGeom prst="triangle">
            <a:avLst/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59">
            <a:extLst>
              <a:ext uri="{FF2B5EF4-FFF2-40B4-BE49-F238E27FC236}">
                <a16:creationId xmlns:a16="http://schemas.microsoft.com/office/drawing/2014/main" id="{D16C72AB-E148-4B2C-9F22-FD069CD13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988" y="5897228"/>
            <a:ext cx="239572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anose="020F0502020204030204" pitchFamily="34" charset="0"/>
              </a:rPr>
              <a:t>Apply for summer seminar</a:t>
            </a:r>
          </a:p>
        </p:txBody>
      </p:sp>
      <p:sp>
        <p:nvSpPr>
          <p:cNvPr id="92" name="Isosceles Triangle 91">
            <a:extLst>
              <a:ext uri="{FF2B5EF4-FFF2-40B4-BE49-F238E27FC236}">
                <a16:creationId xmlns:a16="http://schemas.microsoft.com/office/drawing/2014/main" id="{70DCDBFF-F10E-4903-9A79-072FE24C3555}"/>
              </a:ext>
            </a:extLst>
          </p:cNvPr>
          <p:cNvSpPr/>
          <p:nvPr/>
        </p:nvSpPr>
        <p:spPr>
          <a:xfrm>
            <a:off x="5241710" y="5907169"/>
            <a:ext cx="304800" cy="304800"/>
          </a:xfrm>
          <a:prstGeom prst="triangle">
            <a:avLst/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Isosceles Triangle 92">
            <a:extLst>
              <a:ext uri="{FF2B5EF4-FFF2-40B4-BE49-F238E27FC236}">
                <a16:creationId xmlns:a16="http://schemas.microsoft.com/office/drawing/2014/main" id="{C2112443-D10A-4509-BEDF-57B43362CC37}"/>
              </a:ext>
            </a:extLst>
          </p:cNvPr>
          <p:cNvSpPr/>
          <p:nvPr/>
        </p:nvSpPr>
        <p:spPr>
          <a:xfrm>
            <a:off x="5892230" y="3925969"/>
            <a:ext cx="304800" cy="304800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Isosceles Triangle 93">
            <a:extLst>
              <a:ext uri="{FF2B5EF4-FFF2-40B4-BE49-F238E27FC236}">
                <a16:creationId xmlns:a16="http://schemas.microsoft.com/office/drawing/2014/main" id="{6B7F6A9B-FA90-48A9-9D0F-76E4B539DDA6}"/>
              </a:ext>
            </a:extLst>
          </p:cNvPr>
          <p:cNvSpPr/>
          <p:nvPr/>
        </p:nvSpPr>
        <p:spPr>
          <a:xfrm>
            <a:off x="5715000" y="4383169"/>
            <a:ext cx="304800" cy="304800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TextBox 36">
            <a:extLst>
              <a:ext uri="{FF2B5EF4-FFF2-40B4-BE49-F238E27FC236}">
                <a16:creationId xmlns:a16="http://schemas.microsoft.com/office/drawing/2014/main" id="{317CB4FD-372D-43A2-9092-4719556D8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383169"/>
            <a:ext cx="20812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anose="020F0502020204030204" pitchFamily="34" charset="0"/>
              </a:rPr>
              <a:t>Nomination interviews</a:t>
            </a:r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BE28E935-2336-42A0-AB19-DE2746C68F18}"/>
              </a:ext>
            </a:extLst>
          </p:cNvPr>
          <p:cNvSpPr/>
          <p:nvPr/>
        </p:nvSpPr>
        <p:spPr>
          <a:xfrm>
            <a:off x="5562600" y="4840369"/>
            <a:ext cx="304800" cy="304800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TextBox 39">
            <a:extLst>
              <a:ext uri="{FF2B5EF4-FFF2-40B4-BE49-F238E27FC236}">
                <a16:creationId xmlns:a16="http://schemas.microsoft.com/office/drawing/2014/main" id="{A06F7DF4-528F-42A8-AFAD-29FC3B04C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840369"/>
            <a:ext cx="2338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anose="020F0502020204030204" pitchFamily="34" charset="0"/>
              </a:rPr>
              <a:t>Nomination packages due</a:t>
            </a:r>
          </a:p>
        </p:txBody>
      </p:sp>
      <p:sp>
        <p:nvSpPr>
          <p:cNvPr id="98" name="Isosceles Triangle 97">
            <a:extLst>
              <a:ext uri="{FF2B5EF4-FFF2-40B4-BE49-F238E27FC236}">
                <a16:creationId xmlns:a16="http://schemas.microsoft.com/office/drawing/2014/main" id="{57634ED1-31C2-42FB-A093-D4A45D72F718}"/>
              </a:ext>
            </a:extLst>
          </p:cNvPr>
          <p:cNvSpPr/>
          <p:nvPr/>
        </p:nvSpPr>
        <p:spPr>
          <a:xfrm>
            <a:off x="5562600" y="5297569"/>
            <a:ext cx="304800" cy="304800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Isosceles Triangle 98">
            <a:extLst>
              <a:ext uri="{FF2B5EF4-FFF2-40B4-BE49-F238E27FC236}">
                <a16:creationId xmlns:a16="http://schemas.microsoft.com/office/drawing/2014/main" id="{0F23E8A0-54B8-4D69-B496-D36C2E5EAF8B}"/>
              </a:ext>
            </a:extLst>
          </p:cNvPr>
          <p:cNvSpPr/>
          <p:nvPr/>
        </p:nvSpPr>
        <p:spPr>
          <a:xfrm>
            <a:off x="4960995" y="5297569"/>
            <a:ext cx="304800" cy="304800"/>
          </a:xfrm>
          <a:prstGeom prst="triangle">
            <a:avLst/>
          </a:prstGeom>
          <a:solidFill>
            <a:srgbClr val="FFFF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9F0C7C8-68D1-4256-814F-36BB33B3C480}"/>
              </a:ext>
            </a:extLst>
          </p:cNvPr>
          <p:cNvCxnSpPr>
            <a:stCxn id="99" idx="5"/>
            <a:endCxn id="98" idx="1"/>
          </p:cNvCxnSpPr>
          <p:nvPr/>
        </p:nvCxnSpPr>
        <p:spPr>
          <a:xfrm>
            <a:off x="5189595" y="5449969"/>
            <a:ext cx="449205" cy="0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</a:ln>
          <a:effectLst/>
        </p:spPr>
      </p:cxnSp>
      <p:sp>
        <p:nvSpPr>
          <p:cNvPr id="101" name="TextBox 45">
            <a:extLst>
              <a:ext uri="{FF2B5EF4-FFF2-40B4-BE49-F238E27FC236}">
                <a16:creationId xmlns:a16="http://schemas.microsoft.com/office/drawing/2014/main" id="{DE293070-85C3-4222-817F-BA18BCEEB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297569"/>
            <a:ext cx="2570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anose="020F0502020204030204" pitchFamily="34" charset="0"/>
              </a:rPr>
              <a:t>Prepare nomination package</a:t>
            </a:r>
          </a:p>
        </p:txBody>
      </p:sp>
      <p:sp>
        <p:nvSpPr>
          <p:cNvPr id="102" name="Isosceles Triangle 101">
            <a:extLst>
              <a:ext uri="{FF2B5EF4-FFF2-40B4-BE49-F238E27FC236}">
                <a16:creationId xmlns:a16="http://schemas.microsoft.com/office/drawing/2014/main" id="{836257DC-5C05-4373-96D5-BB82FF30412B}"/>
              </a:ext>
            </a:extLst>
          </p:cNvPr>
          <p:cNvSpPr/>
          <p:nvPr/>
        </p:nvSpPr>
        <p:spPr>
          <a:xfrm>
            <a:off x="5594727" y="6294798"/>
            <a:ext cx="304800" cy="304800"/>
          </a:xfrm>
          <a:prstGeom prst="triangle">
            <a:avLst/>
          </a:prstGeom>
          <a:solidFill>
            <a:srgbClr val="00B05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Isosceles Triangle 102">
            <a:extLst>
              <a:ext uri="{FF2B5EF4-FFF2-40B4-BE49-F238E27FC236}">
                <a16:creationId xmlns:a16="http://schemas.microsoft.com/office/drawing/2014/main" id="{90120C32-C39D-4885-82B9-BA72CC2F8629}"/>
              </a:ext>
            </a:extLst>
          </p:cNvPr>
          <p:cNvSpPr/>
          <p:nvPr/>
        </p:nvSpPr>
        <p:spPr>
          <a:xfrm>
            <a:off x="2746523" y="6294798"/>
            <a:ext cx="304800" cy="304800"/>
          </a:xfrm>
          <a:prstGeom prst="triangle">
            <a:avLst/>
          </a:prstGeom>
          <a:solidFill>
            <a:srgbClr val="00B05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53C517F-6C7F-438B-BD92-5608679420B4}"/>
              </a:ext>
            </a:extLst>
          </p:cNvPr>
          <p:cNvCxnSpPr>
            <a:stCxn id="103" idx="5"/>
            <a:endCxn id="102" idx="1"/>
          </p:cNvCxnSpPr>
          <p:nvPr/>
        </p:nvCxnSpPr>
        <p:spPr>
          <a:xfrm>
            <a:off x="2975123" y="6447198"/>
            <a:ext cx="2695804" cy="0"/>
          </a:xfrm>
          <a:prstGeom prst="line">
            <a:avLst/>
          </a:prstGeom>
          <a:noFill/>
          <a:ln w="25400" cap="flat" cmpd="sng" algn="ctr">
            <a:solidFill>
              <a:srgbClr val="00B050"/>
            </a:solidFill>
            <a:prstDash val="solid"/>
          </a:ln>
          <a:effectLst/>
        </p:spPr>
      </p:cxnSp>
      <p:sp>
        <p:nvSpPr>
          <p:cNvPr id="105" name="TextBox 45">
            <a:extLst>
              <a:ext uri="{FF2B5EF4-FFF2-40B4-BE49-F238E27FC236}">
                <a16:creationId xmlns:a16="http://schemas.microsoft.com/office/drawing/2014/main" id="{875494AB-DE18-4E94-824E-727855F00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56" y="6278246"/>
            <a:ext cx="2722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anose="020F0502020204030204" pitchFamily="34" charset="0"/>
              </a:rPr>
              <a:t>Take standard tests (ACT/SAT)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84509D-A67B-00A1-2F56-AB7D89B500E5}"/>
              </a:ext>
            </a:extLst>
          </p:cNvPr>
          <p:cNvSpPr txBox="1"/>
          <p:nvPr/>
        </p:nvSpPr>
        <p:spPr>
          <a:xfrm>
            <a:off x="3271905" y="6513155"/>
            <a:ext cx="21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USNA is test flexible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B9BB2-4EB0-31CA-C11D-32C37F042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8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DB72D3E8-C439-40CD-98C6-1308F8452480}"/>
              </a:ext>
            </a:extLst>
          </p:cNvPr>
          <p:cNvSpPr txBox="1">
            <a:spLocks/>
          </p:cNvSpPr>
          <p:nvPr/>
        </p:nvSpPr>
        <p:spPr bwMode="auto">
          <a:xfrm>
            <a:off x="278295" y="1692965"/>
            <a:ext cx="859734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Non-Congressional Nominations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BA13E06-6686-4331-9866-6204086879BE}"/>
              </a:ext>
            </a:extLst>
          </p:cNvPr>
          <p:cNvSpPr txBox="1">
            <a:spLocks/>
          </p:cNvSpPr>
          <p:nvPr/>
        </p:nvSpPr>
        <p:spPr bwMode="auto">
          <a:xfrm>
            <a:off x="586411" y="2612335"/>
            <a:ext cx="8063946" cy="398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Presidential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 children of career military personnel (minimum 8 years of service)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Unlimited for children of Medal of Honor recipients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Vice Presidential (USAFA, USMA, USNA only)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Five cadets/midshipmen maximum appointed or at each academy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 Secretary </a:t>
            </a:r>
          </a:p>
          <a:p>
            <a:pPr lvl="2" defTabSz="914400" eaLnBrk="1" hangingPunct="1">
              <a:defRPr/>
            </a:pPr>
            <a:r>
              <a:rPr lang="en-US" sz="1800" b="1" dirty="0">
                <a:solidFill>
                  <a:sysClr val="windowText" lastClr="000000"/>
                </a:solidFill>
              </a:rPr>
              <a:t>85 enlisted members from each regular and reserve components</a:t>
            </a:r>
          </a:p>
          <a:p>
            <a:pPr lvl="2" defTabSz="914400" eaLnBrk="1" hangingPunct="1">
              <a:defRPr/>
            </a:pPr>
            <a:r>
              <a:rPr lang="en-US" sz="1800" b="1" dirty="0">
                <a:solidFill>
                  <a:sysClr val="windowText" lastClr="000000"/>
                </a:solidFill>
              </a:rPr>
              <a:t>20 honor graduates from ROTC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Service Academy Superintendent</a:t>
            </a:r>
          </a:p>
          <a:p>
            <a:pPr lvl="2" defTabSz="914400" eaLnBrk="1" hangingPunct="1">
              <a:defRPr/>
            </a:pPr>
            <a:r>
              <a:rPr lang="en-US" sz="1800" b="1" dirty="0">
                <a:solidFill>
                  <a:sysClr val="windowText" lastClr="000000"/>
                </a:solidFill>
              </a:rPr>
              <a:t>50 at large</a:t>
            </a:r>
          </a:p>
          <a:p>
            <a:pPr lvl="2" defTabSz="914400" eaLnBrk="1" hangingPunct="1">
              <a:defRPr/>
            </a:pPr>
            <a:r>
              <a:rPr lang="en-US" sz="1800" b="1" dirty="0">
                <a:solidFill>
                  <a:sysClr val="windowText" lastClr="000000"/>
                </a:solidFill>
              </a:rPr>
              <a:t>65 children of deceased, 100% disabled, missing/captured veterans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FA153AEF-641B-7958-6000-4E993F497797}"/>
              </a:ext>
            </a:extLst>
          </p:cNvPr>
          <p:cNvSpPr/>
          <p:nvPr/>
        </p:nvSpPr>
        <p:spPr>
          <a:xfrm>
            <a:off x="97207" y="353740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5D6AF-6C8A-9C88-8A82-C55E5C38B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2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4A5A6078-3182-4709-9C0B-045A32C0A921}"/>
              </a:ext>
            </a:extLst>
          </p:cNvPr>
          <p:cNvSpPr txBox="1">
            <a:spLocks/>
          </p:cNvSpPr>
          <p:nvPr/>
        </p:nvSpPr>
        <p:spPr bwMode="auto">
          <a:xfrm>
            <a:off x="278295" y="1613453"/>
            <a:ext cx="8597347" cy="83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Congressional Nominations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0DF4E2-AC84-45F2-AFA3-7F0B24E3F8C4}"/>
              </a:ext>
            </a:extLst>
          </p:cNvPr>
          <p:cNvSpPr txBox="1">
            <a:spLocks/>
          </p:cNvSpPr>
          <p:nvPr/>
        </p:nvSpPr>
        <p:spPr bwMode="auto">
          <a:xfrm>
            <a:off x="606289" y="2334043"/>
            <a:ext cx="8063946" cy="398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Each Senator / Representative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Five charges (cadets/midshipmen) from the state / district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 defTabSz="914400" eaLnBrk="1" hangingPunct="1"/>
            <a:r>
              <a:rPr lang="en-US" sz="1800" b="1" dirty="0">
                <a:solidFill>
                  <a:sysClr val="windowText" lastClr="000000"/>
                </a:solidFill>
              </a:rPr>
              <a:t>Types</a:t>
            </a:r>
          </a:p>
          <a:p>
            <a:pPr lvl="2" defTabSz="914400" eaLnBrk="1" hangingPunct="1"/>
            <a:r>
              <a:rPr lang="en-US" sz="1800" b="1" u="sng" dirty="0">
                <a:solidFill>
                  <a:sysClr val="windowText" lastClr="000000"/>
                </a:solidFill>
              </a:rPr>
              <a:t>Competitive:</a:t>
            </a:r>
            <a:r>
              <a:rPr lang="en-US" sz="1800" b="1" dirty="0">
                <a:solidFill>
                  <a:sysClr val="windowText" lastClr="000000"/>
                </a:solidFill>
              </a:rPr>
              <a:t> Up to 10 applicants nominated for each vacancy</a:t>
            </a:r>
          </a:p>
          <a:p>
            <a:pPr lvl="3" defTabSz="914400" eaLnBrk="1" hangingPunct="1"/>
            <a:r>
              <a:rPr lang="en-US" sz="1800" b="1" dirty="0">
                <a:solidFill>
                  <a:sysClr val="windowText" lastClr="000000"/>
                </a:solidFill>
              </a:rPr>
              <a:t>Names are not rank ordered</a:t>
            </a:r>
          </a:p>
          <a:p>
            <a:pPr lvl="2" defTabSz="914400" eaLnBrk="1" hangingPunct="1"/>
            <a:r>
              <a:rPr lang="en-US" sz="1800" b="1" u="sng" dirty="0">
                <a:solidFill>
                  <a:sysClr val="windowText" lastClr="000000"/>
                </a:solidFill>
              </a:rPr>
              <a:t>Primary/alternate: </a:t>
            </a:r>
            <a:r>
              <a:rPr lang="en-US" sz="1800" b="1" dirty="0">
                <a:solidFill>
                  <a:sysClr val="windowText" lastClr="000000"/>
                </a:solidFill>
              </a:rPr>
              <a:t>One primary </a:t>
            </a:r>
            <a:r>
              <a:rPr lang="en-US" sz="1800" b="1" dirty="0"/>
              <a:t>candidate and nine alternates</a:t>
            </a:r>
            <a:r>
              <a:rPr lang="en-US" sz="1400" b="1" dirty="0"/>
              <a:t>	</a:t>
            </a:r>
          </a:p>
          <a:p>
            <a:pPr lvl="3" indent="-285750" eaLnBrk="1" hangingPunct="1">
              <a:buFont typeface="Calibri" panose="020F0502020204030204" pitchFamily="34" charset="0"/>
              <a:buChar char="–"/>
            </a:pPr>
            <a:r>
              <a:rPr lang="en-US" sz="1800" b="1" dirty="0"/>
              <a:t>Academy must accept primary if fully qualified</a:t>
            </a:r>
          </a:p>
          <a:p>
            <a:pPr marL="685800" lvl="1" eaLnBrk="1" hangingPunct="1">
              <a:buFont typeface="Calibri" panose="020F0502020204030204" pitchFamily="34" charset="0"/>
              <a:buChar char="–"/>
            </a:pPr>
            <a:r>
              <a:rPr lang="en-US" sz="1800" b="1" i="1" dirty="0"/>
              <a:t>Nominees must have applied to the academies to be considered</a:t>
            </a:r>
          </a:p>
          <a:p>
            <a:pPr marL="685800" lvl="1" eaLnBrk="1" hangingPunct="1">
              <a:buFont typeface="Calibri" panose="020F0502020204030204" pitchFamily="34" charset="0"/>
              <a:buChar char="–"/>
            </a:pPr>
            <a:r>
              <a:rPr lang="en-US" sz="1800" b="1" dirty="0"/>
              <a:t>Nomination packages DO NOT go to the academies</a:t>
            </a:r>
          </a:p>
          <a:p>
            <a:pPr marL="685800" lvl="1" eaLnBrk="1" hangingPunct="1">
              <a:buFont typeface="Calibri" panose="020F0502020204030204" pitchFamily="34" charset="0"/>
              <a:buChar char="–"/>
            </a:pPr>
            <a:r>
              <a:rPr lang="en-US" sz="1800" b="1" dirty="0"/>
              <a:t>Academy Admissions teams review and assess all nominees without consideration of nomination evaluations and scores</a:t>
            </a:r>
          </a:p>
          <a:p>
            <a:pPr marL="685800" lvl="1" eaLnBrk="1" hangingPunct="1">
              <a:buFont typeface="Calibri" panose="020F0502020204030204" pitchFamily="34" charset="0"/>
              <a:buChar char="–"/>
            </a:pPr>
            <a:r>
              <a:rPr lang="en-US" sz="1800" b="1" dirty="0"/>
              <a:t>Intercollegiate Athletes (recruited) also require a Congressional Nomination</a:t>
            </a:r>
          </a:p>
          <a:p>
            <a:pPr lvl="2" defTabSz="914400" eaLnBrk="1" hangingPunct="1"/>
            <a:endParaRPr lang="en-US" sz="18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4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82188B6A-8111-44E9-99C8-F0AD91EE8FE5}"/>
              </a:ext>
            </a:extLst>
          </p:cNvPr>
          <p:cNvSpPr/>
          <p:nvPr/>
        </p:nvSpPr>
        <p:spPr>
          <a:xfrm>
            <a:off x="693490" y="2418480"/>
            <a:ext cx="7686261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400" b="1" dirty="0"/>
              <a:t>Apply online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u="sng" dirty="0">
                <a:solidFill>
                  <a:srgbClr val="FF0000"/>
                </a:solidFill>
              </a:rPr>
              <a:t>Complete</a:t>
            </a:r>
            <a:r>
              <a:rPr lang="en-US" sz="2400" b="1" dirty="0"/>
              <a:t> the application package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Submission deadlines are different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Should have applied to the academies by submission</a:t>
            </a:r>
          </a:p>
          <a:p>
            <a:pPr marL="342900" indent="-342900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400" b="1" dirty="0"/>
              <a:t>Prepare for nomination interview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Late October to December (office specific)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42C606F-2752-48CF-9FC9-04F36962C561}"/>
              </a:ext>
            </a:extLst>
          </p:cNvPr>
          <p:cNvSpPr txBox="1">
            <a:spLocks/>
          </p:cNvSpPr>
          <p:nvPr/>
        </p:nvSpPr>
        <p:spPr bwMode="auto">
          <a:xfrm>
            <a:off x="278295" y="1613453"/>
            <a:ext cx="8597347" cy="83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Nomination Steps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620797-2E33-F93D-7CA8-CB1F05CE3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7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ACABEB2D-847F-4A00-9CDF-942201967B64}"/>
              </a:ext>
            </a:extLst>
          </p:cNvPr>
          <p:cNvSpPr txBox="1">
            <a:spLocks/>
          </p:cNvSpPr>
          <p:nvPr/>
        </p:nvSpPr>
        <p:spPr bwMode="auto">
          <a:xfrm>
            <a:off x="1245710" y="2502510"/>
            <a:ext cx="6586330" cy="367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–"/>
            </a:pPr>
            <a:r>
              <a:rPr lang="en-US" b="1" dirty="0"/>
              <a:t>  Applicant Information Sheet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b="1" dirty="0"/>
              <a:t>  Photo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b="1" dirty="0"/>
              <a:t>  Resume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b="1" dirty="0"/>
              <a:t>  Essay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b="1" dirty="0"/>
              <a:t>  ACT and/or SAT Scores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b="1" dirty="0"/>
              <a:t>  High School transcript with class ranking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b="1" dirty="0"/>
              <a:t>  Letters of reference (3)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264576A-F06A-499B-BED3-81656FC4F626}"/>
              </a:ext>
            </a:extLst>
          </p:cNvPr>
          <p:cNvSpPr txBox="1">
            <a:spLocks/>
          </p:cNvSpPr>
          <p:nvPr/>
        </p:nvSpPr>
        <p:spPr bwMode="auto">
          <a:xfrm>
            <a:off x="278295" y="1613453"/>
            <a:ext cx="8597347" cy="83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Nomination Package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5F9CB6-A312-7203-7D91-79C63E761088}"/>
              </a:ext>
            </a:extLst>
          </p:cNvPr>
          <p:cNvSpPr txBox="1"/>
          <p:nvPr/>
        </p:nvSpPr>
        <p:spPr>
          <a:xfrm>
            <a:off x="2116386" y="6233063"/>
            <a:ext cx="465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Hint:  create pdf file for submission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15D8D-7F38-4C3B-C297-4AB87EB1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C7CA-14E2-4EF8-BD0D-0038F61E15C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34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ADFAAC70-C7FD-4A6A-B7B3-5FE7D4BA3A8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3644"/>
            <a:ext cx="7315202" cy="126795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E43B60-7F26-4724-A974-63F7173D14BF}"/>
              </a:ext>
            </a:extLst>
          </p:cNvPr>
          <p:cNvCxnSpPr/>
          <p:nvPr/>
        </p:nvCxnSpPr>
        <p:spPr>
          <a:xfrm>
            <a:off x="397565" y="1540565"/>
            <a:ext cx="816996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D685A-59C8-4A36-8FFD-DFB82E7DE755}"/>
              </a:ext>
            </a:extLst>
          </p:cNvPr>
          <p:cNvCxnSpPr/>
          <p:nvPr/>
        </p:nvCxnSpPr>
        <p:spPr>
          <a:xfrm>
            <a:off x="549965" y="1692965"/>
            <a:ext cx="8169965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485FD9E-B1E2-4B69-A094-AD0C5669B17F}"/>
              </a:ext>
            </a:extLst>
          </p:cNvPr>
          <p:cNvSpPr txBox="1">
            <a:spLocks/>
          </p:cNvSpPr>
          <p:nvPr/>
        </p:nvSpPr>
        <p:spPr bwMode="auto">
          <a:xfrm>
            <a:off x="834884" y="2445024"/>
            <a:ext cx="7543800" cy="407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–"/>
            </a:pPr>
            <a:r>
              <a:rPr lang="en-US" sz="2000" b="1" dirty="0"/>
              <a:t>Applicant Information Sheet</a:t>
            </a:r>
          </a:p>
          <a:p>
            <a:pPr lvl="1"/>
            <a:r>
              <a:rPr lang="en-US" sz="2000" b="1" dirty="0"/>
              <a:t>Handwritten or typed (be neat)</a:t>
            </a:r>
          </a:p>
          <a:p>
            <a:pPr lvl="1"/>
            <a:r>
              <a:rPr lang="en-US" sz="2000" b="1" dirty="0"/>
              <a:t>Academy preferences section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sz="2000" b="1" dirty="0"/>
              <a:t>Photo (shoulders and head shot preferred)</a:t>
            </a:r>
          </a:p>
          <a:p>
            <a:pPr lvl="1"/>
            <a:r>
              <a:rPr lang="en-US" sz="2000" b="1" dirty="0"/>
              <a:t>This is your very first visual impression</a:t>
            </a:r>
          </a:p>
          <a:p>
            <a:pPr lvl="1"/>
            <a:r>
              <a:rPr lang="en-US" sz="2000" b="1" dirty="0"/>
              <a:t>Neat look (shirt and tie or nice top, hair)</a:t>
            </a:r>
          </a:p>
          <a:p>
            <a:pPr>
              <a:buFont typeface="Calibri" panose="020F0502020204030204" pitchFamily="34" charset="0"/>
              <a:buChar char="–"/>
            </a:pPr>
            <a:r>
              <a:rPr lang="en-US" sz="2000" b="1" dirty="0"/>
              <a:t>Resume (where most spelling and typing errors are found)</a:t>
            </a:r>
          </a:p>
          <a:p>
            <a:pPr lvl="1"/>
            <a:r>
              <a:rPr lang="en-US" sz="2000" b="1" dirty="0"/>
              <a:t>Organize sections chronologically or by major topics (extracurricular activities, sports, </a:t>
            </a:r>
            <a:r>
              <a:rPr lang="en-US" sz="2000" b="1" dirty="0" err="1"/>
              <a:t>etc</a:t>
            </a:r>
            <a:r>
              <a:rPr lang="en-US" sz="2000" b="1" dirty="0"/>
              <a:t>)</a:t>
            </a:r>
          </a:p>
          <a:p>
            <a:pPr lvl="1"/>
            <a:r>
              <a:rPr lang="en-US" sz="2000" b="1" dirty="0"/>
              <a:t>Fancy pages do not score points; keep it simple</a:t>
            </a:r>
          </a:p>
          <a:p>
            <a:pPr lvl="1"/>
            <a:r>
              <a:rPr lang="en-US" sz="2000" b="1" dirty="0"/>
              <a:t>Two page maximum (one page is better)</a:t>
            </a:r>
          </a:p>
          <a:p>
            <a:endParaRPr lang="en-US" sz="2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59F110B-5E17-4123-A83A-2157A6BDBAC4}"/>
              </a:ext>
            </a:extLst>
          </p:cNvPr>
          <p:cNvSpPr txBox="1">
            <a:spLocks/>
          </p:cNvSpPr>
          <p:nvPr/>
        </p:nvSpPr>
        <p:spPr bwMode="auto">
          <a:xfrm>
            <a:off x="278295" y="1613453"/>
            <a:ext cx="8597347" cy="83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Nomination Package Tips</a:t>
            </a:r>
          </a:p>
        </p:txBody>
      </p:sp>
    </p:spTree>
    <p:extLst>
      <p:ext uri="{BB962C8B-B14F-4D97-AF65-F5344CB8AC3E}">
        <p14:creationId xmlns:p14="http://schemas.microsoft.com/office/powerpoint/2010/main" val="3885995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1114</TotalTime>
  <Words>1502</Words>
  <Application>Microsoft Office PowerPoint</Application>
  <PresentationFormat>On-screen Show (4:3)</PresentationFormat>
  <Paragraphs>257</Paragraphs>
  <Slides>25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Service Academy 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Service Academy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Academy Day</dc:title>
  <dc:creator>Huebert, Kevin (Fischer)</dc:creator>
  <cp:lastModifiedBy>Huebert, Kevin (Fischer)</cp:lastModifiedBy>
  <cp:revision>59</cp:revision>
  <dcterms:created xsi:type="dcterms:W3CDTF">2023-01-25T19:20:30Z</dcterms:created>
  <dcterms:modified xsi:type="dcterms:W3CDTF">2024-09-09T15:06:43Z</dcterms:modified>
</cp:coreProperties>
</file>